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70" r:id="rId4"/>
    <p:sldId id="274" r:id="rId5"/>
    <p:sldId id="275" r:id="rId6"/>
    <p:sldId id="276" r:id="rId7"/>
    <p:sldId id="277" r:id="rId8"/>
    <p:sldId id="278" r:id="rId9"/>
    <p:sldId id="269" r:id="rId10"/>
    <p:sldId id="279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1581" autoAdjust="0"/>
  </p:normalViewPr>
  <p:slideViewPr>
    <p:cSldViewPr>
      <p:cViewPr varScale="1">
        <p:scale>
          <a:sx n="53" d="100"/>
          <a:sy n="53" d="100"/>
        </p:scale>
        <p:origin x="189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C19E7A-00F2-48AD-AF9A-D6C952CB6DEB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4C6FF-3AE9-487F-97C7-D9C076F33F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6578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016143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94804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88433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88601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28449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61813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00913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24475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 smtClean="0"/>
              <a:t>see </a:t>
            </a:r>
            <a:r>
              <a:rPr lang="en-GB" b="1" dirty="0" smtClean="0"/>
              <a:t>Video Activity 7.3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 smtClean="0"/>
              <a:t>see also </a:t>
            </a:r>
            <a:r>
              <a:rPr lang="en-GB" b="1" dirty="0" smtClean="0"/>
              <a:t>www.youtube.com/watch?v=dP3fsXAADAo </a:t>
            </a:r>
            <a:r>
              <a:rPr lang="en-GB" b="0" dirty="0" smtClean="0"/>
              <a:t>(mentioned in Chapter 7’s suggestions for Further Study): a nine-minute</a:t>
            </a:r>
            <a:r>
              <a:rPr lang="en-GB" b="0" baseline="0" dirty="0" smtClean="0"/>
              <a:t> video in which </a:t>
            </a:r>
            <a:r>
              <a:rPr lang="en-GB" b="0" dirty="0" smtClean="0"/>
              <a:t>Eli </a:t>
            </a:r>
            <a:r>
              <a:rPr lang="en-GB" b="0" dirty="0" err="1" smtClean="0"/>
              <a:t>Pariser</a:t>
            </a:r>
            <a:r>
              <a:rPr lang="en-GB" b="0" dirty="0" smtClean="0"/>
              <a:t>  presents some of these ideas.</a:t>
            </a:r>
            <a:endParaRPr lang="en-GB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02514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41808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90411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1819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44499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45604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37187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58695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62181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01272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97569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20217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70041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3116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uEWmNwRHY2U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44825"/>
            <a:ext cx="7772400" cy="1755626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Ethics Theory </a:t>
            </a:r>
            <a:br>
              <a:rPr lang="en-GB" dirty="0" smtClean="0"/>
            </a:br>
            <a:r>
              <a:rPr lang="en-GB" dirty="0" smtClean="0"/>
              <a:t>and</a:t>
            </a:r>
            <a:br>
              <a:rPr lang="en-GB" dirty="0" smtClean="0"/>
            </a:br>
            <a:r>
              <a:rPr lang="en-GB" dirty="0" smtClean="0"/>
              <a:t> Business Practice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dirty="0" smtClean="0"/>
              <a:t>Discourse Ethics – Part Three</a:t>
            </a:r>
          </a:p>
          <a:p>
            <a:r>
              <a:rPr lang="en-GB" dirty="0" smtClean="0"/>
              <a:t>Discourse and the Public Sphere: the Role of Media and Marketing Corporations</a:t>
            </a:r>
          </a:p>
        </p:txBody>
      </p:sp>
    </p:spTree>
    <p:extLst>
      <p:ext uri="{BB962C8B-B14F-4D97-AF65-F5344CB8AC3E}">
        <p14:creationId xmlns:p14="http://schemas.microsoft.com/office/powerpoint/2010/main" val="1316496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references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968552"/>
          </a:xfrm>
        </p:spPr>
        <p:txBody>
          <a:bodyPr>
            <a:normAutofit lnSpcReduction="10000"/>
          </a:bodyPr>
          <a:lstStyle/>
          <a:p>
            <a:pPr marL="0" lvl="0" indent="0">
              <a:buNone/>
            </a:pPr>
            <a:r>
              <a:rPr lang="en-GB" dirty="0"/>
              <a:t>Habermas, J. (1984/1981) </a:t>
            </a:r>
            <a:r>
              <a:rPr lang="en-GB" i="1" dirty="0"/>
              <a:t>The Theory of Communicative Action, Volume One: Reason and the Rationalisation of Society</a:t>
            </a:r>
            <a:r>
              <a:rPr lang="en-GB" dirty="0"/>
              <a:t>, T. McCarthy (</a:t>
            </a:r>
            <a:r>
              <a:rPr lang="en-GB" dirty="0" smtClean="0"/>
              <a:t>trans.). </a:t>
            </a:r>
            <a:r>
              <a:rPr lang="en-GB" dirty="0"/>
              <a:t>Boston: Beacon Press.</a:t>
            </a:r>
          </a:p>
          <a:p>
            <a:pPr marL="0" lvl="0" indent="0">
              <a:buNone/>
            </a:pPr>
            <a:r>
              <a:rPr lang="en-GB" dirty="0"/>
              <a:t>Habermas, J. (1987/1981) </a:t>
            </a:r>
            <a:r>
              <a:rPr lang="en-GB" i="1" dirty="0"/>
              <a:t>The Theory of Communicative Action, Volume Two: Lifeworld and System: A Critique of Functionalist Reason</a:t>
            </a:r>
            <a:r>
              <a:rPr lang="en-GB" dirty="0"/>
              <a:t>, T. McCarthy </a:t>
            </a:r>
            <a:r>
              <a:rPr lang="en-GB"/>
              <a:t>(</a:t>
            </a:r>
            <a:r>
              <a:rPr lang="en-GB" smtClean="0"/>
              <a:t>trans.). </a:t>
            </a:r>
            <a:r>
              <a:rPr lang="en-GB" dirty="0"/>
              <a:t>Boston: Beacon Press</a:t>
            </a:r>
            <a:r>
              <a:rPr lang="en-GB" dirty="0" smtClean="0"/>
              <a:t>.</a:t>
            </a:r>
          </a:p>
          <a:p>
            <a:pPr marL="0" indent="0">
              <a:buNone/>
            </a:pPr>
            <a:r>
              <a:rPr lang="en-GB" dirty="0" err="1"/>
              <a:t>Pariser</a:t>
            </a:r>
            <a:r>
              <a:rPr lang="en-GB" dirty="0"/>
              <a:t>, E. (2011) </a:t>
            </a:r>
            <a:r>
              <a:rPr lang="en-GB" i="1" dirty="0"/>
              <a:t>The Filter Bubble</a:t>
            </a:r>
            <a:r>
              <a:rPr lang="en-GB" dirty="0"/>
              <a:t>. New York: Penguin.</a:t>
            </a:r>
          </a:p>
          <a:p>
            <a:pPr marL="0" lvl="0" indent="0">
              <a:buNone/>
            </a:pPr>
            <a:endParaRPr lang="en-GB" dirty="0" smtClean="0"/>
          </a:p>
          <a:p>
            <a:pPr marL="0" lvl="0" indent="0">
              <a:buNone/>
            </a:pP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05599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aims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dirty="0" smtClean="0"/>
              <a:t>to </a:t>
            </a:r>
            <a:r>
              <a:rPr lang="en-GB" dirty="0"/>
              <a:t>explain why the public sphere is important to </a:t>
            </a:r>
            <a:r>
              <a:rPr lang="en-GB" dirty="0" smtClean="0"/>
              <a:t>discourse</a:t>
            </a:r>
          </a:p>
          <a:p>
            <a:pPr lvl="0"/>
            <a:r>
              <a:rPr lang="en-GB" dirty="0" smtClean="0"/>
              <a:t>to consider </a:t>
            </a:r>
            <a:r>
              <a:rPr lang="en-GB" dirty="0"/>
              <a:t>the </a:t>
            </a:r>
            <a:r>
              <a:rPr lang="en-GB" dirty="0" smtClean="0"/>
              <a:t>internet’s </a:t>
            </a:r>
            <a:r>
              <a:rPr lang="en-GB" dirty="0"/>
              <a:t>potential to contribute to a vigorous public </a:t>
            </a:r>
            <a:r>
              <a:rPr lang="en-GB" dirty="0" smtClean="0"/>
              <a:t>sphere</a:t>
            </a:r>
            <a:endParaRPr lang="en-GB" dirty="0"/>
          </a:p>
          <a:p>
            <a:r>
              <a:rPr lang="en-GB" dirty="0" smtClean="0"/>
              <a:t>to explore </a:t>
            </a:r>
            <a:r>
              <a:rPr lang="en-GB" dirty="0"/>
              <a:t>one way in which corporate colonization might inhibit that potential</a:t>
            </a:r>
          </a:p>
        </p:txBody>
      </p:sp>
    </p:spTree>
    <p:extLst>
      <p:ext uri="{BB962C8B-B14F-4D97-AF65-F5344CB8AC3E}">
        <p14:creationId xmlns:p14="http://schemas.microsoft.com/office/powerpoint/2010/main" val="2472131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discourse cannot take place in a vacuum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 smtClean="0"/>
              <a:t>for productive discourse to take place: </a:t>
            </a:r>
          </a:p>
          <a:p>
            <a:r>
              <a:rPr lang="en-GB" dirty="0" smtClean="0"/>
              <a:t>information needs to be made available</a:t>
            </a:r>
          </a:p>
          <a:p>
            <a:r>
              <a:rPr lang="en-GB" dirty="0" smtClean="0"/>
              <a:t>people need to be exposed to diverse perspectives</a:t>
            </a:r>
          </a:p>
          <a:p>
            <a:r>
              <a:rPr lang="en-GB" dirty="0" smtClean="0"/>
              <a:t>dialectical </a:t>
            </a:r>
            <a:r>
              <a:rPr lang="en-GB" dirty="0"/>
              <a:t>processes </a:t>
            </a:r>
            <a:r>
              <a:rPr lang="en-GB" dirty="0" smtClean="0"/>
              <a:t>need to be made available that </a:t>
            </a:r>
            <a:r>
              <a:rPr lang="en-GB" dirty="0"/>
              <a:t>accustom people to critical engagement with a range of </a:t>
            </a:r>
            <a:r>
              <a:rPr lang="en-GB" dirty="0" smtClean="0"/>
              <a:t>ideas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8059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07904" y="275532"/>
            <a:ext cx="432048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GB" dirty="0"/>
              <a:t>the importance of the </a:t>
            </a:r>
            <a:r>
              <a:rPr lang="en-GB" b="1" dirty="0"/>
              <a:t>public </a:t>
            </a:r>
            <a:r>
              <a:rPr lang="en-GB" b="1" dirty="0" smtClean="0"/>
              <a:t>sphere</a:t>
            </a:r>
            <a:r>
              <a:rPr lang="en-GB" dirty="0" smtClean="0"/>
              <a:t>: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 smtClean="0"/>
              <a:t>a </a:t>
            </a:r>
            <a:r>
              <a:rPr lang="en-GB" dirty="0"/>
              <a:t>collection of physical, literary, media (press, radio, and TV), and virtual spaces where people can access information, exchange ideas, and debate matters of general </a:t>
            </a:r>
            <a:r>
              <a:rPr lang="en-GB" dirty="0" smtClean="0"/>
              <a:t>interest</a:t>
            </a:r>
          </a:p>
          <a:p>
            <a:pPr marL="0" indent="0">
              <a:buNone/>
            </a:pPr>
            <a:endParaRPr lang="en-GB" dirty="0"/>
          </a:p>
          <a:p>
            <a:pPr marL="0" indent="0" algn="r">
              <a:buNone/>
            </a:pPr>
            <a:r>
              <a:rPr lang="en-GB" sz="2400" dirty="0" smtClean="0"/>
              <a:t>(Habermas, 1984/1981, 1987/1981)</a:t>
            </a:r>
            <a:endParaRPr lang="en-GB" sz="2400" dirty="0"/>
          </a:p>
        </p:txBody>
      </p:sp>
      <p:sp>
        <p:nvSpPr>
          <p:cNvPr id="4" name="Right Arrow 3"/>
          <p:cNvSpPr/>
          <p:nvPr/>
        </p:nvSpPr>
        <p:spPr>
          <a:xfrm>
            <a:off x="1187624" y="522996"/>
            <a:ext cx="2016224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864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corporations and the public sphere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the traditional role of newspaper corporations, commercial radio stations, and TV companies</a:t>
            </a:r>
          </a:p>
          <a:p>
            <a:r>
              <a:rPr lang="en-GB" dirty="0" smtClean="0"/>
              <a:t>the contemporary significance of the </a:t>
            </a:r>
            <a:r>
              <a:rPr lang="en-GB" dirty="0"/>
              <a:t>i</a:t>
            </a:r>
            <a:r>
              <a:rPr lang="en-GB" dirty="0" smtClean="0"/>
              <a:t>nternet</a:t>
            </a:r>
          </a:p>
          <a:p>
            <a:r>
              <a:rPr lang="en-GB" dirty="0" smtClean="0"/>
              <a:t>offering the potential for democratization and reinvigoration of the public sphere</a:t>
            </a:r>
          </a:p>
          <a:p>
            <a:r>
              <a:rPr lang="en-GB" dirty="0" smtClean="0"/>
              <a:t>but also offering the potential for its colonization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12548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colonization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something </a:t>
            </a:r>
            <a:r>
              <a:rPr lang="en-GB" dirty="0"/>
              <a:t>entering </a:t>
            </a:r>
            <a:r>
              <a:rPr lang="en-GB" dirty="0" smtClean="0"/>
              <a:t>territory </a:t>
            </a:r>
            <a:r>
              <a:rPr lang="en-GB" dirty="0"/>
              <a:t>that it ought not to enter </a:t>
            </a:r>
            <a:r>
              <a:rPr lang="en-GB" dirty="0" smtClean="0"/>
              <a:t>and taking </a:t>
            </a:r>
            <a:r>
              <a:rPr lang="en-GB" dirty="0"/>
              <a:t>control of </a:t>
            </a:r>
            <a:r>
              <a:rPr lang="en-GB" dirty="0" smtClean="0"/>
              <a:t>processes it ought </a:t>
            </a:r>
            <a:r>
              <a:rPr lang="en-GB" dirty="0"/>
              <a:t>not to </a:t>
            </a:r>
            <a:r>
              <a:rPr lang="en-GB" dirty="0" smtClean="0"/>
              <a:t>control</a:t>
            </a:r>
          </a:p>
          <a:p>
            <a:r>
              <a:rPr lang="en-GB" dirty="0" smtClean="0"/>
              <a:t>so that instead </a:t>
            </a:r>
            <a:r>
              <a:rPr lang="en-GB" dirty="0"/>
              <a:t>of </a:t>
            </a:r>
            <a:r>
              <a:rPr lang="en-GB" dirty="0" smtClean="0"/>
              <a:t>those processes </a:t>
            </a:r>
            <a:r>
              <a:rPr lang="en-GB" dirty="0"/>
              <a:t>being structured in a manner that allows them to fulfil their fundamental purpose, they become structured in ways that inhibit the achievement of that purpose</a:t>
            </a:r>
          </a:p>
        </p:txBody>
      </p:sp>
    </p:spTree>
    <p:extLst>
      <p:ext uri="{BB962C8B-B14F-4D97-AF65-F5344CB8AC3E}">
        <p14:creationId xmlns:p14="http://schemas.microsoft.com/office/powerpoint/2010/main" val="1201368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corporate colonization of </a:t>
            </a:r>
            <a:br>
              <a:rPr lang="en-GB" dirty="0"/>
            </a:br>
            <a:r>
              <a:rPr lang="en-GB" dirty="0"/>
              <a:t>the public sphere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GB" dirty="0" smtClean="0"/>
              <a:t>the public sphere gets colonized by </a:t>
            </a:r>
            <a:r>
              <a:rPr lang="en-GB" b="1" dirty="0" smtClean="0"/>
              <a:t>corporate interests, </a:t>
            </a:r>
            <a:r>
              <a:rPr lang="en-GB" dirty="0" smtClean="0"/>
              <a:t>which deflect it from its fundamental purpose of providing information and sharing ideas </a:t>
            </a:r>
          </a:p>
          <a:p>
            <a:r>
              <a:rPr lang="en-GB" dirty="0" smtClean="0"/>
              <a:t>considerations </a:t>
            </a:r>
            <a:r>
              <a:rPr lang="en-GB" dirty="0"/>
              <a:t>of </a:t>
            </a:r>
            <a:r>
              <a:rPr lang="en-GB" b="1" dirty="0"/>
              <a:t>power and money </a:t>
            </a:r>
            <a:r>
              <a:rPr lang="en-GB" dirty="0" smtClean="0"/>
              <a:t>thus enter </a:t>
            </a:r>
            <a:r>
              <a:rPr lang="en-GB" dirty="0"/>
              <a:t>into discursive forums so that, instead of those forums enabling people to achieve shared understanding, they become dominated by financial and political </a:t>
            </a:r>
            <a:r>
              <a:rPr lang="en-GB" dirty="0" smtClean="0"/>
              <a:t>considerations</a:t>
            </a:r>
          </a:p>
          <a:p>
            <a:r>
              <a:rPr lang="en-GB" dirty="0" smtClean="0"/>
              <a:t>discourse becomes </a:t>
            </a:r>
            <a:r>
              <a:rPr lang="en-GB" dirty="0"/>
              <a:t>focused on the </a:t>
            </a:r>
            <a:r>
              <a:rPr lang="en-GB" b="1" dirty="0"/>
              <a:t>generation of wealth and the capture of power</a:t>
            </a:r>
            <a:r>
              <a:rPr lang="en-GB" dirty="0"/>
              <a:t> for the benefit of particular </a:t>
            </a:r>
            <a:r>
              <a:rPr lang="en-GB" dirty="0" smtClean="0"/>
              <a:t>people  </a:t>
            </a:r>
          </a:p>
          <a:p>
            <a:pPr marL="0" indent="0" algn="r">
              <a:buNone/>
            </a:pPr>
            <a:r>
              <a:rPr lang="en-GB" sz="2800" dirty="0"/>
              <a:t>(Habermas, 1984/1981, 1987/1981)</a:t>
            </a:r>
          </a:p>
          <a:p>
            <a:endParaRPr lang="en-GB" dirty="0" smtClean="0"/>
          </a:p>
          <a:p>
            <a:pPr algn="r"/>
            <a:endParaRPr lang="en-GB" dirty="0"/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42887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undermining the internet’s democratizing potential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 smtClean="0"/>
              <a:t>corporate emphasis on harvesting personal data</a:t>
            </a:r>
          </a:p>
          <a:p>
            <a:r>
              <a:rPr lang="en-GB" dirty="0" smtClean="0"/>
              <a:t>how the data we provide shapes what we see</a:t>
            </a:r>
          </a:p>
          <a:p>
            <a:r>
              <a:rPr lang="en-GB" dirty="0" smtClean="0"/>
              <a:t>special </a:t>
            </a:r>
            <a:r>
              <a:rPr lang="en-GB" dirty="0"/>
              <a:t>news bulletins, tailored just for </a:t>
            </a:r>
            <a:r>
              <a:rPr lang="en-GB" dirty="0" smtClean="0"/>
              <a:t>you</a:t>
            </a:r>
          </a:p>
          <a:p>
            <a:r>
              <a:rPr lang="en-GB" dirty="0" smtClean="0"/>
              <a:t>personalization </a:t>
            </a:r>
            <a:r>
              <a:rPr lang="en-GB" dirty="0"/>
              <a:t>by social-networking </a:t>
            </a:r>
            <a:r>
              <a:rPr lang="en-GB" dirty="0" smtClean="0"/>
              <a:t>sites</a:t>
            </a:r>
          </a:p>
          <a:p>
            <a:r>
              <a:rPr lang="en-GB" dirty="0" smtClean="0"/>
              <a:t>personalization </a:t>
            </a:r>
            <a:r>
              <a:rPr lang="en-GB" dirty="0"/>
              <a:t>of </a:t>
            </a:r>
            <a:r>
              <a:rPr lang="en-GB" dirty="0" smtClean="0"/>
              <a:t>internet-based news</a:t>
            </a:r>
          </a:p>
          <a:p>
            <a:pPr marL="0" indent="0" algn="r">
              <a:buNone/>
            </a:pPr>
            <a:r>
              <a:rPr lang="en-GB" sz="2400" dirty="0" smtClean="0"/>
              <a:t>(</a:t>
            </a:r>
            <a:r>
              <a:rPr lang="en-GB" sz="2400" dirty="0" err="1" smtClean="0"/>
              <a:t>Pariser</a:t>
            </a:r>
            <a:r>
              <a:rPr lang="en-GB" sz="2400" dirty="0" smtClean="0"/>
              <a:t>, 2011)</a:t>
            </a:r>
          </a:p>
          <a:p>
            <a:pPr marL="0" indent="0" algn="r">
              <a:buNone/>
            </a:pPr>
            <a:endParaRPr lang="en-GB" sz="2400" dirty="0"/>
          </a:p>
          <a:p>
            <a:pPr marL="0" indent="0" algn="r">
              <a:buNone/>
            </a:pPr>
            <a:r>
              <a:rPr lang="en-GB" dirty="0" smtClean="0">
                <a:hlinkClick r:id="rId3"/>
              </a:rPr>
              <a:t>www.youtube.com/watch?v=uEWmNwRHY2U</a:t>
            </a:r>
            <a:r>
              <a:rPr lang="en-GB" dirty="0" smtClean="0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74594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key points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dirty="0" smtClean="0"/>
              <a:t>a vibrant and diverse public sphere is vital to the practical implementation of discourse ethics</a:t>
            </a:r>
          </a:p>
          <a:p>
            <a:r>
              <a:rPr lang="en-GB" dirty="0" smtClean="0"/>
              <a:t>media corporations play a key role in providing that public sphere</a:t>
            </a:r>
          </a:p>
          <a:p>
            <a:r>
              <a:rPr lang="en-GB" dirty="0" smtClean="0"/>
              <a:t>the internet offers considerable potential for greater democratization and reinvigoration of the public sphere</a:t>
            </a:r>
          </a:p>
          <a:p>
            <a:r>
              <a:rPr lang="en-GB" dirty="0" smtClean="0"/>
              <a:t>that potential may be lost if corporations focus primarily on opportunities presented by the internet for the accumulation of power and wealth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7555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464</TotalTime>
  <Words>562</Words>
  <Application>Microsoft Office PowerPoint</Application>
  <PresentationFormat>On-screen Show (4:3)</PresentationFormat>
  <Paragraphs>62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Ethics Theory  and  Business Practice</vt:lpstr>
      <vt:lpstr>aims</vt:lpstr>
      <vt:lpstr>discourse cannot take place in a vacuum</vt:lpstr>
      <vt:lpstr>the importance of the public sphere:</vt:lpstr>
      <vt:lpstr>corporations and the public sphere</vt:lpstr>
      <vt:lpstr>colonization</vt:lpstr>
      <vt:lpstr>corporate colonization of  the public sphere</vt:lpstr>
      <vt:lpstr>undermining the internet’s democratizing potential</vt:lpstr>
      <vt:lpstr>key points</vt:lpstr>
      <vt:lpstr>references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</dc:title>
  <dc:creator>User</dc:creator>
  <cp:lastModifiedBy>Rafael Marques</cp:lastModifiedBy>
  <cp:revision>46</cp:revision>
  <dcterms:created xsi:type="dcterms:W3CDTF">2014-04-08T09:24:31Z</dcterms:created>
  <dcterms:modified xsi:type="dcterms:W3CDTF">2016-08-09T15:55:20Z</dcterms:modified>
</cp:coreProperties>
</file>